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Muli" panose="020B0604020202020204" charset="0"/>
      <p:regular r:id="rId16"/>
    </p:embeddedFont>
    <p:embeddedFont>
      <p:font typeface="Muli Bold" panose="020B0604020202020204" charset="0"/>
      <p:regular r:id="rId17"/>
    </p:embeddedFont>
    <p:embeddedFont>
      <p:font typeface="Muli Semi-Bold" panose="020B0604020202020204" charset="0"/>
      <p:regular r:id="rId18"/>
    </p:embeddedFont>
    <p:embeddedFont>
      <p:font typeface="Muli Ultra-Bold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Bold" panose="020B0806030504020204" pitchFamily="3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2E8935-21C1-571C-D081-D6C184D0C0A3}" v="27" dt="2025-06-10T00:35:40.180"/>
    <p1510:client id="{F5D0C8D1-6A5B-EF8B-998C-FA0B9D5F3C7D}" v="2" dt="2025-06-09T20:17:22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[Pause for a moment, look at the audience]  </a:t>
            </a:r>
          </a:p>
          <a:p>
            <a:r>
              <a:rPr lang="en-US"/>
              <a:t>Vamos falar sobre a Saga do Deploy Manual e os desafios que enfrentamos hoje.  </a:t>
            </a:r>
          </a:p>
          <a:p>
            <a:endParaRPr lang="en-US"/>
          </a:p>
          <a:p>
            <a:r>
              <a:rPr lang="en-US"/>
              <a:t>Primeiro, você já se sentiu frustrado com deploys feitos diretamente no cluster usando o kubectl apply? Isso pode levar a várias "dores".  </a:t>
            </a:r>
          </a:p>
          <a:p>
            <a:r>
              <a:rPr lang="en-US"/>
              <a:t>[Emphasis]  </a:t>
            </a:r>
          </a:p>
          <a:p>
            <a:r>
              <a:rPr lang="en-US"/>
              <a:t>Esses deploys são muitas vezes complexos e frágeis, e dependem de scripts deploy.sh que podem falhar a qualquer momento.  </a:t>
            </a:r>
          </a:p>
          <a:p>
            <a:endParaRPr lang="en-US"/>
          </a:p>
          <a:p>
            <a:r>
              <a:rPr lang="en-US"/>
              <a:t>Outro ponto importante é a inconsistente entre ambientes como Dev, Stage e Prod.  </a:t>
            </a:r>
          </a:p>
          <a:p>
            <a:r>
              <a:rPr lang="en-US"/>
              <a:t>[Pause]  </a:t>
            </a:r>
          </a:p>
          <a:p>
            <a:r>
              <a:rPr lang="en-US"/>
              <a:t>Isso pode causar confusão e atrasos, o que ninguém deseja, certo?  </a:t>
            </a:r>
          </a:p>
          <a:p>
            <a:endParaRPr lang="en-US"/>
          </a:p>
          <a:p>
            <a:r>
              <a:rPr lang="en-US"/>
              <a:t>E, não podemos esquecer da dificuldade em auditar essas mudanças.  </a:t>
            </a:r>
          </a:p>
          <a:p>
            <a:r>
              <a:rPr lang="en-US"/>
              <a:t>Quem fez o que e quando? Isso se torna um verdadeiro mistério.  </a:t>
            </a:r>
          </a:p>
          <a:p>
            <a:r>
              <a:rPr lang="en-US"/>
              <a:t>[Pause]  </a:t>
            </a:r>
          </a:p>
          <a:p>
            <a:endParaRPr lang="en-US"/>
          </a:p>
          <a:p>
            <a:r>
              <a:rPr lang="en-US"/>
              <a:t>Por último, temos a questão dos rollbacks. Muitas vezes, eles são manuais, tensos e propensos a erros.  </a:t>
            </a:r>
          </a:p>
          <a:p>
            <a:endParaRPr lang="en-US"/>
          </a:p>
          <a:p>
            <a:r>
              <a:rPr lang="en-US"/>
              <a:t>Portanto, é essencial que entendamos a importância de ter uma metodologia eficiente como o GitOps, que nos ajuda a superar esses desafios.  </a:t>
            </a:r>
          </a:p>
          <a:p>
            <a:r>
              <a:rPr lang="en-US"/>
              <a:t>[Pause]  </a:t>
            </a:r>
          </a:p>
          <a:p>
            <a:r>
              <a:rPr lang="en-US"/>
              <a:t>Agora, vamos explorar o que realmente é o GitOps e como ele pode transformar nossas práticas de deploy.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falar sobre o conceito de GitOps e como ele pode transformar a forma como gerenciamos nossas aplicações e infraestrutura.</a:t>
            </a:r>
          </a:p>
          <a:p>
            <a:endParaRPr lang="en-US"/>
          </a:p>
          <a:p>
            <a:r>
              <a:rPr lang="en-US"/>
              <a:t>[pausa]</a:t>
            </a:r>
          </a:p>
          <a:p>
            <a:endParaRPr lang="en-US"/>
          </a:p>
          <a:p>
            <a:r>
              <a:rPr lang="en-US"/>
              <a:t>Imagine se o Git fosse a sua única fonte da verdade. Essa é a essência do GitOps. </a:t>
            </a:r>
          </a:p>
          <a:p>
            <a:endParaRPr lang="en-US"/>
          </a:p>
          <a:p>
            <a:r>
              <a:rPr lang="en-US"/>
              <a:t>Primeiro, GitOps é uma metodologia para Entrega Contínua (CD) que utiliza o Git como fonte confiável para descrever o estado desejado do sistema. </a:t>
            </a:r>
          </a:p>
          <a:p>
            <a:endParaRPr lang="en-US"/>
          </a:p>
          <a:p>
            <a:r>
              <a:rPr lang="en-US"/>
              <a:t>[ênfase] Isso significa que o estado da sua aplicação e infraestrutura é documentado de forma declarativa, muitas vezes usando arquivos YAML, e versionado diretamente no Git. </a:t>
            </a:r>
          </a:p>
          <a:p>
            <a:endParaRPr lang="en-US"/>
          </a:p>
          <a:p>
            <a:r>
              <a:rPr lang="en-US"/>
              <a:t>Em segundo lugar, um agente automatizado é responsável por garantir que o estado real do seu cluster sempre reflita o que está definido no Git. Essa automação não só reduz a possibilidade de erro humano, mas também traz consistência e auditabilidade.</a:t>
            </a:r>
          </a:p>
          <a:p>
            <a:endParaRPr lang="en-US"/>
          </a:p>
          <a:p>
            <a:r>
              <a:rPr lang="en-US"/>
              <a:t>[pausa]</a:t>
            </a:r>
          </a:p>
          <a:p>
            <a:endParaRPr lang="en-US"/>
          </a:p>
          <a:p>
            <a:r>
              <a:rPr lang="en-US"/>
              <a:t>Por último, ao adotar GitOps, você cria um fluxo de trabalho mais ágil e seguro, permitindo que sua equipe se concentre em entregar valor em vez de lidar com complexidades manuais.</a:t>
            </a:r>
          </a:p>
          <a:p>
            <a:endParaRPr lang="en-US"/>
          </a:p>
          <a:p>
            <a:r>
              <a:rPr lang="en-US"/>
              <a:t>[conclua com um sorriso] Vamos agora entender por que usar GitOps realmente faz a diferença!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[Comece com uma pausa para conectar com a audiência.]  </a:t>
            </a:r>
          </a:p>
          <a:p>
            <a:endParaRPr lang="en-US"/>
          </a:p>
          <a:p>
            <a:r>
              <a:rPr lang="en-US"/>
              <a:t>Vamos falar sobre o Argo CD, uma ferramenta essencial no mundo do GitOps.  </a:t>
            </a:r>
          </a:p>
          <a:p>
            <a:endParaRPr lang="en-US"/>
          </a:p>
          <a:p>
            <a:r>
              <a:rPr lang="en-US"/>
              <a:t>[Enfatize a importância aqui.]  </a:t>
            </a:r>
          </a:p>
          <a:p>
            <a:r>
              <a:rPr lang="en-US"/>
              <a:t>O Argo CD é um agente GitOps para Kubernetes, que se destaca como uma solução de Entrega Contínua, ou CD, que é declarativa e open source.  </a:t>
            </a:r>
          </a:p>
          <a:p>
            <a:r>
              <a:rPr lang="en-US"/>
              <a:t>Além disso, é um projeto graduado da Cloud Native Computing Foundation, o que garante confiança e qualidade.  </a:t>
            </a:r>
          </a:p>
          <a:p>
            <a:endParaRPr lang="en-US"/>
          </a:p>
          <a:p>
            <a:r>
              <a:rPr lang="en-US"/>
              <a:t>A função principal do Argo CD é monitorar um repositório Git e sincronizar o estado das aplicações no cluster Kubernetes com os manifestos que estão no Git.  </a:t>
            </a:r>
          </a:p>
          <a:p>
            <a:r>
              <a:rPr lang="en-US"/>
              <a:t>[Use uma entonação mais animada.]  </a:t>
            </a:r>
          </a:p>
          <a:p>
            <a:r>
              <a:rPr lang="en-US"/>
              <a:t>Isso significa que você pode visualizar facilmente o status dos seus deploys em uma interface gráfica, tornando todo o processo mais acessível e gerenciável.  </a:t>
            </a:r>
          </a:p>
          <a:p>
            <a:endParaRPr lang="en-US"/>
          </a:p>
          <a:p>
            <a:r>
              <a:rPr lang="en-US"/>
              <a:t>[Conclua com uma pausa para reflexão.]  </a:t>
            </a:r>
          </a:p>
          <a:p>
            <a:r>
              <a:rPr lang="en-US"/>
              <a:t>No próximo segmento, veremos como essa metodologia se aplica na prática, desde o git push até o cluster.  </a:t>
            </a:r>
          </a:p>
          <a:p>
            <a:r>
              <a:rPr lang="en-US"/>
              <a:t>Então, fiquem atentos!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[Faça uma pausa para conectar-se com o público]</a:t>
            </a:r>
          </a:p>
          <a:p>
            <a:endParaRPr lang="en-US"/>
          </a:p>
          <a:p>
            <a:r>
              <a:rPr lang="en-US"/>
              <a:t>Vamos explorar a prática do GitOps, focando na jornada que vai do git push até o cluster.</a:t>
            </a:r>
          </a:p>
          <a:p>
            <a:endParaRPr lang="en-US"/>
          </a:p>
          <a:p>
            <a:r>
              <a:rPr lang="en-US"/>
              <a:t>[Enfatize a palavra "jornada"]</a:t>
            </a:r>
          </a:p>
          <a:p>
            <a:endParaRPr lang="en-US"/>
          </a:p>
          <a:p>
            <a:r>
              <a:rPr lang="en-US"/>
              <a:t>Imagine o seguinte fluxo: o desenvolvedor inicia o processo alterando a configuração da aplicação, como, por exemplo, a versão da imagem. Em seguida, ele abre um Pull Request, dando início a uma revisão colaborativa. </a:t>
            </a:r>
          </a:p>
          <a:p>
            <a:endParaRPr lang="en-US"/>
          </a:p>
          <a:p>
            <a:r>
              <a:rPr lang="en-US"/>
              <a:t>[Use gestos para indicar a sequência]</a:t>
            </a:r>
          </a:p>
          <a:p>
            <a:endParaRPr lang="en-US"/>
          </a:p>
          <a:p>
            <a:r>
              <a:rPr lang="en-US"/>
              <a:t>O time revisa e aprova esse PR, e então, o código é mesclado na branch principal, seja a main ou develop. Neste momento, entra em ação o ArgoCD. Ele detecta a mudança no repositório Git, compara o estado do Git com o do cluster e aplica automaticamente as diferenças. </a:t>
            </a:r>
          </a:p>
          <a:p>
            <a:endParaRPr lang="en-US"/>
          </a:p>
          <a:p>
            <a:r>
              <a:rPr lang="en-US"/>
              <a:t>[Faça uma pausa para permitir que a audiência absorva a informação]</a:t>
            </a:r>
          </a:p>
          <a:p>
            <a:endParaRPr lang="en-US"/>
          </a:p>
          <a:p>
            <a:r>
              <a:rPr lang="en-US"/>
              <a:t>E assim, a aplicação é atualizada sem a necessidade de intervenções manuais! Essa automação não só agiliza o processo, mas também reduz a margem de erro, trazendo eficiência e confiabilidade ao nosso fluxo de trabalho.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Agora, vamos explorar as diferenças entre GitOps e DevOps.</a:t>
            </a:r>
          </a:p>
          <a:p>
            <a:endParaRPr lang="en-US"/>
          </a:p>
          <a:p>
            <a:r>
              <a:rPr lang="en-US"/>
              <a:t>[pausa] </a:t>
            </a:r>
          </a:p>
          <a:p>
            <a:endParaRPr lang="en-US"/>
          </a:p>
          <a:p>
            <a:r>
              <a:rPr lang="en-US"/>
              <a:t>Primeiro, é importante entender que o GitOps depende fortemente de automação e ferramentas para gerenciar e implantar alterações de código. [ênfase] Isso significa que, enquanto o DevOps foca na comunicação e colaboração entre as equipes, o GitOps traz uma abordagem mais técnica e automatizada.</a:t>
            </a:r>
          </a:p>
          <a:p>
            <a:endParaRPr lang="en-US"/>
          </a:p>
          <a:p>
            <a:r>
              <a:rPr lang="en-US"/>
              <a:t>Além disso, o GitOps é frequentemente utilizado em conjunto com tecnologias de conteinerização, como o Kubernetes. [pausa] Isso o diferencia do DevOps, que pode ser aplicado a qualquer tipo de aplicação.</a:t>
            </a:r>
          </a:p>
          <a:p>
            <a:endParaRPr lang="en-US"/>
          </a:p>
          <a:p>
            <a:r>
              <a:rPr lang="en-US"/>
              <a:t>Por fim, uma das principais distinções é que, no GitOps, o repositório Git é considerado a fonte da verdade para o estado de implantação. [ênfase] Em contraste, no DevOps, os arquivos de configuração da aplicação ou do servidor desempenham esse papel.</a:t>
            </a:r>
          </a:p>
          <a:p>
            <a:endParaRPr lang="en-US"/>
          </a:p>
          <a:p>
            <a:r>
              <a:rPr lang="en-US"/>
              <a:t>[pausa] </a:t>
            </a:r>
          </a:p>
          <a:p>
            <a:endParaRPr lang="en-US"/>
          </a:p>
          <a:p>
            <a:r>
              <a:rPr lang="en-US"/>
              <a:t>Essas diferenças são cruciais para entender como cada abordagem pode ser utilizada em um ambiente de desenvolvimento.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Vamos falar sobre a confiabilidade que o GitOps traz para o processo de desenvolvimento.</a:t>
            </a:r>
          </a:p>
          <a:p>
            <a:endParaRPr lang="en-US"/>
          </a:p>
          <a:p>
            <a:r>
              <a:rPr lang="en-US"/>
              <a:t>[Pause para criar expectativa]</a:t>
            </a:r>
          </a:p>
          <a:p>
            <a:endParaRPr lang="en-US"/>
          </a:p>
          <a:p>
            <a:r>
              <a:rPr lang="en-US"/>
              <a:t>O Git se torna a fonte da verdade, eliminando assim desvios de configuração. Isso significa que podemos confiar na integridade do que está rodando em nossos ambientes. </a:t>
            </a:r>
          </a:p>
          <a:p>
            <a:endParaRPr lang="en-US"/>
          </a:p>
          <a:p>
            <a:r>
              <a:rPr lang="en-US"/>
              <a:t>Agora, por que você deve considerar o uso do GitOps? Aqui estão três benefícios reais dessa abordagem:</a:t>
            </a:r>
          </a:p>
          <a:p>
            <a:endParaRPr lang="en-US"/>
          </a:p>
          <a:p>
            <a:r>
              <a:rPr lang="en-US"/>
              <a:t>1. Velocidade e Produtividade: Com os desenvolvedores focados em escrever código, e não em complicados processos de deploy, conseguimos agilizar a entrega de novas funcionalidades.</a:t>
            </a:r>
          </a:p>
          <a:p>
            <a:endParaRPr lang="en-US"/>
          </a:p>
          <a:p>
            <a:r>
              <a:rPr lang="en-US"/>
              <a:t>2. Segurança e Auditoria: Cada deploy se torna um commit rastreável. Caso algo dê errado, podemos facilmente reverter usando o comando `git revert`, garantindo um controle ainda maior sobre nossas alterações. </a:t>
            </a:r>
          </a:p>
          <a:p>
            <a:endParaRPr lang="en-US"/>
          </a:p>
          <a:p>
            <a:r>
              <a:rPr lang="en-US"/>
              <a:t>3. Recuperação de Desastres: Em situações críticas, é simples restaurar um ambiente. Basta apontar o ArgoCD para o repositório Git e tudo volta a funcionar como deveria.</a:t>
            </a:r>
          </a:p>
          <a:p>
            <a:endParaRPr lang="en-US"/>
          </a:p>
          <a:p>
            <a:r>
              <a:rPr lang="en-US"/>
              <a:t>[Pause para permitir que a audiência processe as informações]</a:t>
            </a:r>
          </a:p>
          <a:p>
            <a:endParaRPr lang="en-US"/>
          </a:p>
          <a:p>
            <a:r>
              <a:rPr lang="en-US"/>
              <a:t>Esses pontos não apenas melhoram a eficiência, mas também proporcionam uma experiência superior para os desenvolvedores. Vamos seguir em frente e entender mais sobre os benefícios do GitOps.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Hoje, vamos explorar os benefícios do GitOps, uma abordagem inovadora que traz eficiência, segurança e uma melhor experiência para o desenvolvedor.</a:t>
            </a:r>
          </a:p>
          <a:p>
            <a:endParaRPr lang="en-US"/>
          </a:p>
          <a:p>
            <a:r>
              <a:rPr lang="en-US"/>
              <a:t>[pausa]  </a:t>
            </a:r>
          </a:p>
          <a:p>
            <a:r>
              <a:rPr lang="en-US"/>
              <a:t>Primeiro, o GitOps permite que as empresas gerenciem toda a infraestrutura e o ciclo de vida do desenvolvimento de aplicações em uma única ferramenta. Isso não apenas simplifica a gestão, mas também promove uma colaboração mais eficaz entre as equipes.  </a:t>
            </a:r>
          </a:p>
          <a:p>
            <a:endParaRPr lang="en-US"/>
          </a:p>
          <a:p>
            <a:r>
              <a:rPr lang="en-US"/>
              <a:t>[emphasize]  </a:t>
            </a:r>
          </a:p>
          <a:p>
            <a:r>
              <a:rPr lang="en-US"/>
              <a:t>Com essa unificação, conseguimos reduzir erros e acelerar a resolução de problemas, resultando em implantações mais rápidas e confiáveis.  </a:t>
            </a:r>
          </a:p>
          <a:p>
            <a:endParaRPr lang="en-US"/>
          </a:p>
          <a:p>
            <a:r>
              <a:rPr lang="en-US"/>
              <a:t>[pausa]  </a:t>
            </a:r>
          </a:p>
          <a:p>
            <a:r>
              <a:rPr lang="en-US"/>
              <a:t>Além disso, ao adotar o GitOps, as empresas podem aproveitar contêineres e microsserviços, garantindo uniformidade em toda a infraestrutura, desde clusters Kubernetes até servidores locais.  </a:t>
            </a:r>
          </a:p>
          <a:p>
            <a:endParaRPr lang="en-US"/>
          </a:p>
          <a:p>
            <a:r>
              <a:rPr lang="en-US"/>
              <a:t>[pausa]  </a:t>
            </a:r>
          </a:p>
          <a:p>
            <a:r>
              <a:rPr lang="en-US"/>
              <a:t>Agora, vamos avançar para a demonstração e ver como podemos iniciar essa jornada com o GitOps.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Agora que discutimos os benefícios do GitOps, vamos falar sobre como você pode começar sua jornada nessa prática inovadora.</a:t>
            </a:r>
          </a:p>
          <a:p>
            <a:endParaRPr lang="en-US"/>
          </a:p>
          <a:p>
            <a:r>
              <a:rPr lang="en-US"/>
              <a:t>[pausa para engajamento]</a:t>
            </a:r>
          </a:p>
          <a:p>
            <a:endParaRPr lang="en-US"/>
          </a:p>
          <a:p>
            <a:r>
              <a:rPr lang="en-US"/>
              <a:t>Primeiro, eu recomendo que você comece pequeno. Escolha uma aplicação que não seja crítica para realizar um piloto. Isso permite que você experimente sem colocar em risco processos importantes.</a:t>
            </a:r>
          </a:p>
          <a:p>
            <a:endParaRPr lang="en-US"/>
          </a:p>
          <a:p>
            <a:r>
              <a:rPr lang="en-US"/>
              <a:t>Depois, é fundamental definir a estrutura do seu repositório. Pense em como você deseja organizar seus manifestos, seja optando por um repositório por aplicativo ou um monorepo. Essa decisão impactará a eficiência do seu fluxo de trabalho.</a:t>
            </a:r>
          </a:p>
          <a:p>
            <a:endParaRPr lang="en-US"/>
          </a:p>
          <a:p>
            <a:r>
              <a:rPr lang="en-US"/>
              <a:t>Por último, não se esqueça de estudar o gerenciamento de segredos. Pesquise ferramentas como Vault, Sealed Secrets ou o ArgoCD Vault Plugin. Esses recursos são cruciais para garantir a segurança de suas aplicações.</a:t>
            </a:r>
          </a:p>
          <a:p>
            <a:endParaRPr lang="en-US"/>
          </a:p>
          <a:p>
            <a:r>
              <a:rPr lang="en-US"/>
              <a:t>[pausa para reflexão]</a:t>
            </a:r>
          </a:p>
          <a:p>
            <a:endParaRPr lang="en-US"/>
          </a:p>
          <a:p>
            <a:r>
              <a:rPr lang="en-US"/>
              <a:t>Além disso, ao explorar o ecossistema, conheça ferramentas como Argo Rollouts e Argo Events que podem complementar sua implementação do GitOps.</a:t>
            </a:r>
          </a:p>
          <a:p>
            <a:endParaRPr lang="en-US"/>
          </a:p>
          <a:p>
            <a:r>
              <a:rPr lang="en-US"/>
              <a:t>[finaliza com entusiasmo]  </a:t>
            </a:r>
          </a:p>
          <a:p>
            <a:r>
              <a:rPr lang="en-US"/>
              <a:t>Vamos juntos nessa jornada!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bout.gitlab.com/topics/devops/what-is-developer-experienc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19052" y="2369455"/>
            <a:ext cx="9235435" cy="8229600"/>
            <a:chOff x="0" y="0"/>
            <a:chExt cx="12313913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4270524" y="8181074"/>
              <a:ext cx="8043389" cy="2791726"/>
            </a:xfrm>
            <a:custGeom>
              <a:avLst/>
              <a:gdLst/>
              <a:ahLst/>
              <a:cxn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0825669" y="1927106"/>
            <a:ext cx="4443893" cy="5921770"/>
          </a:xfrm>
          <a:custGeom>
            <a:avLst/>
            <a:gdLst/>
            <a:ahLst/>
            <a:cxnLst/>
            <a:rect l="l" t="t" r="r" b="b"/>
            <a:pathLst>
              <a:path w="4443893" h="5921770">
                <a:moveTo>
                  <a:pt x="0" y="0"/>
                </a:moveTo>
                <a:lnTo>
                  <a:pt x="4443893" y="0"/>
                </a:lnTo>
                <a:lnTo>
                  <a:pt x="4443893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9509" y="4651487"/>
            <a:ext cx="6115729" cy="2965497"/>
          </a:xfrm>
          <a:custGeom>
            <a:avLst/>
            <a:gdLst/>
            <a:ahLst/>
            <a:cxnLst/>
            <a:rect l="l" t="t" r="r" b="b"/>
            <a:pathLst>
              <a:path w="6115729" h="2965497">
                <a:moveTo>
                  <a:pt x="0" y="0"/>
                </a:moveTo>
                <a:lnTo>
                  <a:pt x="6115729" y="0"/>
                </a:lnTo>
                <a:lnTo>
                  <a:pt x="6115729" y="2965497"/>
                </a:lnTo>
                <a:lnTo>
                  <a:pt x="0" y="296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8191050"/>
            <a:ext cx="3969266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Automatizando Deploys de Forma Segura e Auditável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030491"/>
            <a:ext cx="6337347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90"/>
              </a:lnSpc>
            </a:pPr>
            <a:r>
              <a:rPr lang="en-US" sz="4825" b="1">
                <a:solidFill>
                  <a:srgbClr val="F36825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Do Git ao Cluster: Uma introdução ao GitOps com ArgoCD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32513" y="8221530"/>
            <a:ext cx="846921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Apaixonado por automação, cultura DevOps e comunidades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79723"/>
            <a:ext cx="5033385" cy="4878577"/>
            <a:chOff x="0" y="0"/>
            <a:chExt cx="4026708" cy="3902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26708" cy="3902862"/>
            </a:xfrm>
            <a:custGeom>
              <a:avLst/>
              <a:gdLst/>
              <a:ahLst/>
              <a:cxnLst/>
              <a:rect l="l" t="t" r="r" b="b"/>
              <a:pathLst>
                <a:path w="4026708" h="3902862">
                  <a:moveTo>
                    <a:pt x="3902248" y="3902862"/>
                  </a:moveTo>
                  <a:lnTo>
                    <a:pt x="124460" y="3902862"/>
                  </a:lnTo>
                  <a:cubicBezTo>
                    <a:pt x="55880" y="3902862"/>
                    <a:pt x="0" y="3846982"/>
                    <a:pt x="0" y="3778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402"/>
                  </a:lnTo>
                  <a:cubicBezTo>
                    <a:pt x="4026708" y="3846982"/>
                    <a:pt x="3970828" y="3902862"/>
                    <a:pt x="3902248" y="39028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28036" y="3464250"/>
            <a:ext cx="1453729" cy="1679250"/>
            <a:chOff x="0" y="0"/>
            <a:chExt cx="1938306" cy="2239001"/>
          </a:xfrm>
        </p:grpSpPr>
        <p:sp>
          <p:nvSpPr>
            <p:cNvPr id="5" name="Freeform 5"/>
            <p:cNvSpPr/>
            <p:nvPr/>
          </p:nvSpPr>
          <p:spPr>
            <a:xfrm flipH="1">
              <a:off x="0" y="1641014"/>
              <a:ext cx="1722890" cy="597986"/>
            </a:xfrm>
            <a:custGeom>
              <a:avLst/>
              <a:gdLst/>
              <a:ahLst/>
              <a:cxnLst/>
              <a:rect l="l" t="t" r="r" b="b"/>
              <a:pathLst>
                <a:path w="1722890" h="597986">
                  <a:moveTo>
                    <a:pt x="1722890" y="0"/>
                  </a:moveTo>
                  <a:lnTo>
                    <a:pt x="0" y="0"/>
                  </a:lnTo>
                  <a:lnTo>
                    <a:pt x="0" y="597987"/>
                  </a:lnTo>
                  <a:lnTo>
                    <a:pt x="1722890" y="597987"/>
                  </a:lnTo>
                  <a:lnTo>
                    <a:pt x="1722890" y="0"/>
                  </a:lnTo>
                  <a:close/>
                </a:path>
              </a:pathLst>
            </a:custGeom>
            <a:blipFill>
              <a:blip r:embed="rId3">
                <a:alphaModFix amt="51000"/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48424" y="0"/>
              <a:ext cx="1389881" cy="2111437"/>
            </a:xfrm>
            <a:custGeom>
              <a:avLst/>
              <a:gdLst/>
              <a:ahLst/>
              <a:cxnLst/>
              <a:rect l="l" t="t" r="r" b="b"/>
              <a:pathLst>
                <a:path w="1389881" h="2111437">
                  <a:moveTo>
                    <a:pt x="0" y="0"/>
                  </a:moveTo>
                  <a:lnTo>
                    <a:pt x="1389882" y="0"/>
                  </a:lnTo>
                  <a:lnTo>
                    <a:pt x="1389882" y="2111437"/>
                  </a:lnTo>
                  <a:lnTo>
                    <a:pt x="0" y="2111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627308" y="4379723"/>
            <a:ext cx="5033385" cy="4878154"/>
            <a:chOff x="0" y="0"/>
            <a:chExt cx="4026708" cy="39025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225915" y="4379723"/>
            <a:ext cx="5033385" cy="4878154"/>
            <a:chOff x="0" y="0"/>
            <a:chExt cx="4026708" cy="39025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26708" cy="3902523"/>
            </a:xfrm>
            <a:custGeom>
              <a:avLst/>
              <a:gdLst/>
              <a:ahLst/>
              <a:cxnLst/>
              <a:rect l="l" t="t" r="r" b="b"/>
              <a:pathLst>
                <a:path w="4026708" h="3902523">
                  <a:moveTo>
                    <a:pt x="3902248" y="3902523"/>
                  </a:moveTo>
                  <a:lnTo>
                    <a:pt x="124460" y="3902523"/>
                  </a:lnTo>
                  <a:cubicBezTo>
                    <a:pt x="55880" y="3902523"/>
                    <a:pt x="0" y="3846643"/>
                    <a:pt x="0" y="37780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02248" y="0"/>
                  </a:lnTo>
                  <a:cubicBezTo>
                    <a:pt x="3970828" y="0"/>
                    <a:pt x="4026708" y="55880"/>
                    <a:pt x="4026708" y="124460"/>
                  </a:cubicBezTo>
                  <a:lnTo>
                    <a:pt x="4026708" y="3778064"/>
                  </a:lnTo>
                  <a:cubicBezTo>
                    <a:pt x="4026708" y="3846643"/>
                    <a:pt x="3970828" y="3902523"/>
                    <a:pt x="3902248" y="390252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979367" y="3457329"/>
            <a:ext cx="1917567" cy="1686171"/>
            <a:chOff x="0" y="0"/>
            <a:chExt cx="2556756" cy="2248228"/>
          </a:xfrm>
        </p:grpSpPr>
        <p:sp>
          <p:nvSpPr>
            <p:cNvPr id="12" name="Freeform 12"/>
            <p:cNvSpPr/>
            <p:nvPr/>
          </p:nvSpPr>
          <p:spPr>
            <a:xfrm flipH="1">
              <a:off x="0" y="1650242"/>
              <a:ext cx="1722890" cy="597986"/>
            </a:xfrm>
            <a:custGeom>
              <a:avLst/>
              <a:gdLst/>
              <a:ahLst/>
              <a:cxnLst/>
              <a:rect l="l" t="t" r="r" b="b"/>
              <a:pathLst>
                <a:path w="1722890" h="597986">
                  <a:moveTo>
                    <a:pt x="1722890" y="0"/>
                  </a:moveTo>
                  <a:lnTo>
                    <a:pt x="0" y="0"/>
                  </a:lnTo>
                  <a:lnTo>
                    <a:pt x="0" y="597986"/>
                  </a:lnTo>
                  <a:lnTo>
                    <a:pt x="1722890" y="597986"/>
                  </a:lnTo>
                  <a:lnTo>
                    <a:pt x="1722890" y="0"/>
                  </a:lnTo>
                  <a:close/>
                </a:path>
              </a:pathLst>
            </a:custGeom>
            <a:blipFill>
              <a:blip r:embed="rId3">
                <a:alphaModFix amt="51000"/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44035" y="0"/>
              <a:ext cx="2112722" cy="2120664"/>
            </a:xfrm>
            <a:custGeom>
              <a:avLst/>
              <a:gdLst/>
              <a:ahLst/>
              <a:cxnLst/>
              <a:rect l="l" t="t" r="r" b="b"/>
              <a:pathLst>
                <a:path w="2112722" h="2120664">
                  <a:moveTo>
                    <a:pt x="0" y="0"/>
                  </a:moveTo>
                  <a:lnTo>
                    <a:pt x="2112721" y="0"/>
                  </a:lnTo>
                  <a:lnTo>
                    <a:pt x="2112721" y="2120664"/>
                  </a:lnTo>
                  <a:lnTo>
                    <a:pt x="0" y="2120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2625251" y="3711618"/>
            <a:ext cx="1941529" cy="1431882"/>
            <a:chOff x="0" y="0"/>
            <a:chExt cx="2588706" cy="1909176"/>
          </a:xfrm>
        </p:grpSpPr>
        <p:sp>
          <p:nvSpPr>
            <p:cNvPr id="15" name="Freeform 15"/>
            <p:cNvSpPr/>
            <p:nvPr/>
          </p:nvSpPr>
          <p:spPr>
            <a:xfrm flipH="1">
              <a:off x="0" y="1311189"/>
              <a:ext cx="1722890" cy="597986"/>
            </a:xfrm>
            <a:custGeom>
              <a:avLst/>
              <a:gdLst/>
              <a:ahLst/>
              <a:cxnLst/>
              <a:rect l="l" t="t" r="r" b="b"/>
              <a:pathLst>
                <a:path w="1722890" h="597986">
                  <a:moveTo>
                    <a:pt x="1722890" y="0"/>
                  </a:moveTo>
                  <a:lnTo>
                    <a:pt x="0" y="0"/>
                  </a:lnTo>
                  <a:lnTo>
                    <a:pt x="0" y="597987"/>
                  </a:lnTo>
                  <a:lnTo>
                    <a:pt x="1722890" y="597987"/>
                  </a:lnTo>
                  <a:lnTo>
                    <a:pt x="1722890" y="0"/>
                  </a:lnTo>
                  <a:close/>
                </a:path>
              </a:pathLst>
            </a:custGeom>
            <a:blipFill>
              <a:blip r:embed="rId3">
                <a:alphaModFix amt="51000"/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380984" y="0"/>
              <a:ext cx="2207722" cy="1781612"/>
            </a:xfrm>
            <a:custGeom>
              <a:avLst/>
              <a:gdLst/>
              <a:ahLst/>
              <a:cxnLst/>
              <a:rect l="l" t="t" r="r" b="b"/>
              <a:pathLst>
                <a:path w="2207722" h="1781612">
                  <a:moveTo>
                    <a:pt x="0" y="0"/>
                  </a:moveTo>
                  <a:lnTo>
                    <a:pt x="2207722" y="0"/>
                  </a:lnTo>
                  <a:lnTo>
                    <a:pt x="2207722" y="1781612"/>
                  </a:lnTo>
                  <a:lnTo>
                    <a:pt x="0" y="1781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1028700"/>
            <a:ext cx="1208476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Benefícios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89936" y="5861553"/>
            <a:ext cx="4310914" cy="3368215"/>
            <a:chOff x="0" y="0"/>
            <a:chExt cx="5747885" cy="449095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5747885" cy="990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b="1">
                  <a:solidFill>
                    <a:srgbClr val="0E2C4B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NOVAS ESTRATÉGIAS PARA O PROGRESSO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466660"/>
              <a:ext cx="5747885" cy="3087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O GitOps tem entre seus muitos benefícios, maior eficiência e segurança, </a:t>
              </a:r>
              <a:r>
                <a:rPr lang="en-US" sz="2199" u="sng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  <a:hlinkClick r:id="rId7" tooltip="https://about.gitlab.com/topics/devops/what-is-developer-experience/"/>
                </a:rPr>
                <a:t>melhor experiência do desenvolvedor</a:t>
              </a:r>
              <a:r>
                <a:rPr lang="en-US" sz="2199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, custos reduzidos e implantações mais rápidas.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988543" y="5861553"/>
            <a:ext cx="4310914" cy="3428282"/>
            <a:chOff x="0" y="0"/>
            <a:chExt cx="5747885" cy="457104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38100"/>
              <a:ext cx="5747885" cy="47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b="1">
                  <a:solidFill>
                    <a:srgbClr val="0E2C4B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FACILIDADE DE GESTÃO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59374"/>
              <a:ext cx="5747885" cy="3220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49"/>
                </a:lnSpc>
              </a:pPr>
              <a:r>
                <a:rPr lang="en-US" sz="1749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Com o GitOps, as empresas podem gerenciar toda a infraestrutura e o ciclo de vida do desenvolvimento de aplicações usando uma só ferramenta unificada. Isso permite uma maior colaboração e coordenação entre as equipes e resulta em menos erros e maior velocidade de resolução de problemas.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587151" y="5861553"/>
            <a:ext cx="4310914" cy="3125905"/>
            <a:chOff x="0" y="0"/>
            <a:chExt cx="5747885" cy="4167873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38100"/>
              <a:ext cx="5747885" cy="4771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62604"/>
              <a:ext cx="5747885" cy="2814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49"/>
                </a:lnSpc>
              </a:pPr>
              <a:r>
                <a:rPr lang="en-US" sz="1749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Além disso, o GitOps pode ajudar as empresas a aproveitarem contêineres e microsserviços e a manterem a uniformidade em toda a sua infraestrutura: desde configurações de clusters Kubernetes e imagens Docker até instâncias na nuvem e servidores locais.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353808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Demonstração (Vídeo)</a:t>
            </a:r>
          </a:p>
        </p:txBody>
      </p:sp>
      <p:pic>
        <p:nvPicPr>
          <p:cNvPr id="3" name="WhatsApp Video 2025-06-09 at 19.34.19">
            <a:hlinkClick r:id="" action="ppaction://media"/>
            <a:extLst>
              <a:ext uri="{FF2B5EF4-FFF2-40B4-BE49-F238E27FC236}">
                <a16:creationId xmlns:a16="http://schemas.microsoft.com/office/drawing/2014/main" id="{10E5E833-4C60-D753-62A2-736AD7A93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2085436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379723"/>
            <a:ext cx="14905880" cy="4878577"/>
            <a:chOff x="0" y="0"/>
            <a:chExt cx="11924703" cy="3902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24703" cy="3902862"/>
            </a:xfrm>
            <a:custGeom>
              <a:avLst/>
              <a:gdLst/>
              <a:ahLst/>
              <a:cxnLst/>
              <a:rect l="l" t="t" r="r" b="b"/>
              <a:pathLst>
                <a:path w="11924703" h="3902862">
                  <a:moveTo>
                    <a:pt x="11800243" y="3902862"/>
                  </a:moveTo>
                  <a:lnTo>
                    <a:pt x="124460" y="3902862"/>
                  </a:lnTo>
                  <a:cubicBezTo>
                    <a:pt x="55880" y="3902862"/>
                    <a:pt x="0" y="3846982"/>
                    <a:pt x="0" y="37784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800243" y="0"/>
                  </a:lnTo>
                  <a:cubicBezTo>
                    <a:pt x="11868824" y="0"/>
                    <a:pt x="11924703" y="55880"/>
                    <a:pt x="11924703" y="124460"/>
                  </a:cubicBezTo>
                  <a:lnTo>
                    <a:pt x="11924703" y="3778402"/>
                  </a:lnTo>
                  <a:cubicBezTo>
                    <a:pt x="11924703" y="3846982"/>
                    <a:pt x="11868824" y="3902862"/>
                    <a:pt x="11800243" y="390286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1353808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Como Começar sua Jornada?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0292" y="5294121"/>
            <a:ext cx="13882484" cy="300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4751" lvl="1" indent="-262375" algn="l">
              <a:lnSpc>
                <a:spcPts val="3402"/>
              </a:lnSpc>
              <a:buFont typeface="Arial"/>
              <a:buChar char="•"/>
            </a:pPr>
            <a:r>
              <a:rPr lang="en-US" sz="243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Comece Pequeno: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 Escolha uma aplicação não-crítica para um piloto.</a:t>
            </a:r>
          </a:p>
          <a:p>
            <a:pPr marL="524751" lvl="1" indent="-262375" algn="l">
              <a:lnSpc>
                <a:spcPts val="3402"/>
              </a:lnSpc>
              <a:buFont typeface="Arial"/>
              <a:buChar char="•"/>
            </a:pPr>
            <a:r>
              <a:rPr lang="en-US" sz="243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Defina a Estrutura do seu Repositório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: Decida como organizar seus manifestos (um repo por app, </a:t>
            </a:r>
            <a:r>
              <a:rPr lang="en-US" sz="2430" u="none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m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on</a:t>
            </a:r>
            <a:r>
              <a:rPr lang="en-US" sz="2430" u="none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orep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o, etc).</a:t>
            </a:r>
          </a:p>
          <a:p>
            <a:pPr marL="524751" lvl="1" indent="-262375" algn="l">
              <a:lnSpc>
                <a:spcPts val="3402"/>
              </a:lnSpc>
              <a:buFont typeface="Arial"/>
              <a:buChar char="•"/>
            </a:pPr>
            <a:r>
              <a:rPr lang="en-US" sz="243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Estude G</a:t>
            </a:r>
            <a:r>
              <a:rPr lang="en-US" sz="2430" b="1" u="non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er</a:t>
            </a:r>
            <a:r>
              <a:rPr lang="en-US" sz="243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e</a:t>
            </a:r>
            <a:r>
              <a:rPr lang="en-US" sz="2430" b="1" u="non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ncia</a:t>
            </a:r>
            <a:r>
              <a:rPr lang="en-US" sz="243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mento</a:t>
            </a:r>
            <a:r>
              <a:rPr lang="en-US" sz="2430" b="1" u="non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 d</a:t>
            </a:r>
            <a:r>
              <a:rPr lang="en-US" sz="243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e Segred</a:t>
            </a:r>
            <a:r>
              <a:rPr lang="en-US" sz="2430" b="1" u="none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o</a:t>
            </a:r>
            <a:r>
              <a:rPr lang="en-US" sz="243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s:</a:t>
            </a:r>
            <a:r>
              <a:rPr lang="en-US" sz="2430" u="none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lang="en-US" sz="2430" u="none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es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quis</a:t>
            </a:r>
            <a:r>
              <a:rPr lang="en-US" sz="2430" u="none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e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 s</a:t>
            </a:r>
            <a:r>
              <a:rPr lang="en-US" sz="2430" u="none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o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bre Vau</a:t>
            </a:r>
            <a:r>
              <a:rPr lang="en-US" sz="2430" u="none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l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t, Seal</a:t>
            </a:r>
            <a:r>
              <a:rPr lang="en-US" sz="2430" u="none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ed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 Secrets ou ArgoCD Vault Plugin.</a:t>
            </a:r>
          </a:p>
          <a:p>
            <a:pPr marL="524751" lvl="1" indent="-262375" algn="l">
              <a:lnSpc>
                <a:spcPts val="3402"/>
              </a:lnSpc>
              <a:buFont typeface="Arial"/>
              <a:buChar char="•"/>
            </a:pPr>
            <a:r>
              <a:rPr lang="en-US" sz="243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Explore o Ecossistema</a:t>
            </a:r>
            <a:r>
              <a:rPr lang="en-US" sz="243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: Conheça ferramentas como Argo Rollouts e Argo Events.</a:t>
            </a:r>
          </a:p>
          <a:p>
            <a:pPr algn="l">
              <a:lnSpc>
                <a:spcPts val="3402"/>
              </a:lnSpc>
            </a:pPr>
            <a:endParaRPr lang="en-US" sz="243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016" y="7410359"/>
            <a:ext cx="3288284" cy="1141308"/>
          </a:xfrm>
          <a:custGeom>
            <a:avLst/>
            <a:gdLst/>
            <a:ahLst/>
            <a:cxnLst/>
            <a:rect l="l" t="t" r="r" b="b"/>
            <a:pathLst>
              <a:path w="3288284" h="1141308">
                <a:moveTo>
                  <a:pt x="0" y="0"/>
                </a:moveTo>
                <a:lnTo>
                  <a:pt x="3288284" y="0"/>
                </a:lnTo>
                <a:lnTo>
                  <a:pt x="3288284" y="1141308"/>
                </a:lnTo>
                <a:lnTo>
                  <a:pt x="0" y="1141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63954" y="2122975"/>
            <a:ext cx="12160093" cy="6041050"/>
            <a:chOff x="0" y="0"/>
            <a:chExt cx="9728074" cy="4832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28074" cy="4832840"/>
            </a:xfrm>
            <a:custGeom>
              <a:avLst/>
              <a:gdLst/>
              <a:ahLst/>
              <a:cxnLst/>
              <a:rect l="l" t="t" r="r" b="b"/>
              <a:pathLst>
                <a:path w="9728074" h="4832840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 flipH="1">
            <a:off x="13379131" y="5697655"/>
            <a:ext cx="2628231" cy="2635783"/>
          </a:xfrm>
          <a:custGeom>
            <a:avLst/>
            <a:gdLst/>
            <a:ahLst/>
            <a:cxnLst/>
            <a:rect l="l" t="t" r="r" b="b"/>
            <a:pathLst>
              <a:path w="2628231" h="2635783">
                <a:moveTo>
                  <a:pt x="2628231" y="0"/>
                </a:moveTo>
                <a:lnTo>
                  <a:pt x="0" y="0"/>
                </a:lnTo>
                <a:lnTo>
                  <a:pt x="0" y="2635783"/>
                </a:lnTo>
                <a:lnTo>
                  <a:pt x="2628231" y="2635783"/>
                </a:lnTo>
                <a:lnTo>
                  <a:pt x="262823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08869" y="2962972"/>
            <a:ext cx="8470263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Você tem alguma pergunta?</a:t>
            </a:r>
          </a:p>
        </p:txBody>
      </p:sp>
      <p:sp>
        <p:nvSpPr>
          <p:cNvPr id="7" name="Freeform 7"/>
          <p:cNvSpPr/>
          <p:nvPr/>
        </p:nvSpPr>
        <p:spPr>
          <a:xfrm>
            <a:off x="2470041" y="2784527"/>
            <a:ext cx="2223383" cy="771699"/>
          </a:xfrm>
          <a:custGeom>
            <a:avLst/>
            <a:gdLst/>
            <a:ahLst/>
            <a:cxnLst/>
            <a:rect l="l" t="t" r="r" b="b"/>
            <a:pathLst>
              <a:path w="2223383" h="771699">
                <a:moveTo>
                  <a:pt x="0" y="0"/>
                </a:moveTo>
                <a:lnTo>
                  <a:pt x="2223383" y="0"/>
                </a:lnTo>
                <a:lnTo>
                  <a:pt x="2223383" y="771699"/>
                </a:lnTo>
                <a:lnTo>
                  <a:pt x="0" y="771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251902">
            <a:off x="2297276" y="1924267"/>
            <a:ext cx="2945311" cy="1144990"/>
          </a:xfrm>
          <a:custGeom>
            <a:avLst/>
            <a:gdLst/>
            <a:ahLst/>
            <a:cxnLst/>
            <a:rect l="l" t="t" r="r" b="b"/>
            <a:pathLst>
              <a:path w="2945311" h="1144990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64646" y="5374122"/>
            <a:ext cx="6836420" cy="139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E2C4B"/>
                </a:solidFill>
                <a:latin typeface="Open Sans"/>
                <a:ea typeface="Open Sans"/>
                <a:cs typeface="Open Sans"/>
                <a:sym typeface="Open Sans"/>
              </a:rPr>
              <a:t>Rodrigo Duarte de Oliveira Tolêdo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E2C4B"/>
                </a:solidFill>
                <a:latin typeface="Open Sans"/>
                <a:ea typeface="Open Sans"/>
                <a:cs typeface="Open Sans"/>
                <a:sym typeface="Open Sans"/>
              </a:rPr>
              <a:t>https://linkedin.com/in/rodrigotoledo7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E2C4B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https://github.com/rodrigotoledo7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190" y="5563027"/>
            <a:ext cx="1615337" cy="1615337"/>
          </a:xfrm>
          <a:custGeom>
            <a:avLst/>
            <a:gdLst/>
            <a:ahLst/>
            <a:cxnLst/>
            <a:rect l="l" t="t" r="r" b="b"/>
            <a:pathLst>
              <a:path w="1615337" h="1615337">
                <a:moveTo>
                  <a:pt x="0" y="0"/>
                </a:moveTo>
                <a:lnTo>
                  <a:pt x="1615336" y="0"/>
                </a:lnTo>
                <a:lnTo>
                  <a:pt x="1615336" y="1615336"/>
                </a:lnTo>
                <a:lnTo>
                  <a:pt x="0" y="1615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27022" y="5580376"/>
            <a:ext cx="1444362" cy="1444362"/>
          </a:xfrm>
          <a:custGeom>
            <a:avLst/>
            <a:gdLst/>
            <a:ahLst/>
            <a:cxnLst/>
            <a:rect l="l" t="t" r="r" b="b"/>
            <a:pathLst>
              <a:path w="1444362" h="1444362">
                <a:moveTo>
                  <a:pt x="0" y="0"/>
                </a:moveTo>
                <a:lnTo>
                  <a:pt x="1444361" y="0"/>
                </a:lnTo>
                <a:lnTo>
                  <a:pt x="1444361" y="1444361"/>
                </a:lnTo>
                <a:lnTo>
                  <a:pt x="0" y="1444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05831" y="5641895"/>
            <a:ext cx="1321322" cy="1321322"/>
          </a:xfrm>
          <a:custGeom>
            <a:avLst/>
            <a:gdLst/>
            <a:ahLst/>
            <a:cxnLst/>
            <a:rect l="l" t="t" r="r" b="b"/>
            <a:pathLst>
              <a:path w="1321322" h="1321322">
                <a:moveTo>
                  <a:pt x="0" y="0"/>
                </a:moveTo>
                <a:lnTo>
                  <a:pt x="1321322" y="0"/>
                </a:lnTo>
                <a:lnTo>
                  <a:pt x="1321322" y="1321323"/>
                </a:lnTo>
                <a:lnTo>
                  <a:pt x="0" y="1321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20288" y="4086225"/>
            <a:ext cx="617312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Sumário</a:t>
            </a:r>
          </a:p>
          <a:p>
            <a:pPr algn="l">
              <a:lnSpc>
                <a:spcPts val="8399"/>
              </a:lnSpc>
            </a:pPr>
            <a:endParaRPr lang="en-US" sz="6999" b="1">
              <a:solidFill>
                <a:srgbClr val="0E2C4B"/>
              </a:solidFill>
              <a:latin typeface="Muli Ultra-Bold"/>
              <a:ea typeface="Muli Ultra-Bold"/>
              <a:cs typeface="Muli Ultra-Bold"/>
              <a:sym typeface="Muli Ultra-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293411" y="472977"/>
            <a:ext cx="9381148" cy="9814023"/>
            <a:chOff x="0" y="0"/>
            <a:chExt cx="12508198" cy="1308536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2508198" cy="13085364"/>
              <a:chOff x="0" y="0"/>
              <a:chExt cx="7504918" cy="785121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7504919" cy="7851218"/>
              </a:xfrm>
              <a:custGeom>
                <a:avLst/>
                <a:gdLst/>
                <a:ahLst/>
                <a:cxnLst/>
                <a:rect l="l" t="t" r="r" b="b"/>
                <a:pathLst>
                  <a:path w="7504919" h="7851218">
                    <a:moveTo>
                      <a:pt x="7380458" y="7851218"/>
                    </a:moveTo>
                    <a:lnTo>
                      <a:pt x="124460" y="7851218"/>
                    </a:lnTo>
                    <a:cubicBezTo>
                      <a:pt x="55880" y="7851218"/>
                      <a:pt x="0" y="7795338"/>
                      <a:pt x="0" y="77267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380459" y="0"/>
                    </a:lnTo>
                    <a:cubicBezTo>
                      <a:pt x="7449038" y="0"/>
                      <a:pt x="7504919" y="55880"/>
                      <a:pt x="7504919" y="124460"/>
                    </a:cubicBezTo>
                    <a:lnTo>
                      <a:pt x="7504919" y="7726759"/>
                    </a:lnTo>
                    <a:cubicBezTo>
                      <a:pt x="7504919" y="7795338"/>
                      <a:pt x="7449038" y="7851218"/>
                      <a:pt x="7380459" y="78512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AutoShape 9"/>
            <p:cNvSpPr/>
            <p:nvPr/>
          </p:nvSpPr>
          <p:spPr>
            <a:xfrm>
              <a:off x="1389458" y="1708216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389458" y="3273420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1389458" y="4718821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1160748" y="7010042"/>
              <a:ext cx="10186702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1392299" y="10957202"/>
              <a:ext cx="10186394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389458" y="645155"/>
              <a:ext cx="9147738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O que é GitOps?</a:t>
              </a:r>
            </a:p>
            <a:p>
              <a:pPr algn="l">
                <a:lnSpc>
                  <a:spcPts val="3359"/>
                </a:lnSpc>
              </a:pPr>
              <a:endPara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89458" y="2189475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Por que usar GitOps?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89458" y="3759195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Visão geral do Argo CD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89458" y="4998997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Pipeline GitOps na prática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09301" y="9733557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Conclusões e próximos passos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91990" y="11147208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Q&amp;A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89458" y="7282457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Por que usar GitOps?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1409301" y="8138891"/>
              <a:ext cx="10186702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1409301" y="8443828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Benefícios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1409301" y="9362117"/>
              <a:ext cx="10186702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AutoShape 24"/>
            <p:cNvSpPr/>
            <p:nvPr/>
          </p:nvSpPr>
          <p:spPr>
            <a:xfrm>
              <a:off x="1389458" y="6057542"/>
              <a:ext cx="10184170" cy="0"/>
            </a:xfrm>
            <a:prstGeom prst="line">
              <a:avLst/>
            </a:prstGeom>
            <a:ln w="101600" cap="rnd">
              <a:solidFill>
                <a:srgbClr val="F2F3F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409301" y="6256297"/>
              <a:ext cx="9147738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Qual a diferença entre GitOps e DevOps?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6295475" y="3112875"/>
            <a:ext cx="963825" cy="963825"/>
          </a:xfrm>
          <a:custGeom>
            <a:avLst/>
            <a:gdLst/>
            <a:ahLst/>
            <a:cxnLst/>
            <a:rect l="l" t="t" r="r" b="b"/>
            <a:pathLst>
              <a:path w="963825" h="963825">
                <a:moveTo>
                  <a:pt x="0" y="0"/>
                </a:moveTo>
                <a:lnTo>
                  <a:pt x="963825" y="0"/>
                </a:lnTo>
                <a:lnTo>
                  <a:pt x="963825" y="963825"/>
                </a:lnTo>
                <a:lnTo>
                  <a:pt x="0" y="963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47484"/>
            <a:ext cx="7549245" cy="7148517"/>
            <a:chOff x="0" y="0"/>
            <a:chExt cx="10065660" cy="9531355"/>
          </a:xfrm>
        </p:grpSpPr>
        <p:grpSp>
          <p:nvGrpSpPr>
            <p:cNvPr id="3" name="Group 3"/>
            <p:cNvGrpSpPr/>
            <p:nvPr/>
          </p:nvGrpSpPr>
          <p:grpSpPr>
            <a:xfrm>
              <a:off x="762346" y="0"/>
              <a:ext cx="9303314" cy="930331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 flipH="1">
              <a:off x="0" y="6584578"/>
              <a:ext cx="8490115" cy="2946777"/>
            </a:xfrm>
            <a:custGeom>
              <a:avLst/>
              <a:gdLst/>
              <a:ahLst/>
              <a:cxnLst/>
              <a:rect l="l" t="t" r="r" b="b"/>
              <a:pathLst>
                <a:path w="8490115" h="2946777">
                  <a:moveTo>
                    <a:pt x="8490115" y="0"/>
                  </a:moveTo>
                  <a:lnTo>
                    <a:pt x="0" y="0"/>
                  </a:lnTo>
                  <a:lnTo>
                    <a:pt x="0" y="2946777"/>
                  </a:lnTo>
                  <a:lnTo>
                    <a:pt x="8490115" y="2946777"/>
                  </a:lnTo>
                  <a:lnTo>
                    <a:pt x="8490115" y="0"/>
                  </a:lnTo>
                  <a:close/>
                </a:path>
              </a:pathLst>
            </a:custGeom>
            <a:blipFill>
              <a:blip r:embed="rId3">
                <a:alphaModFix amt="51000"/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2668962" y="2896974"/>
            <a:ext cx="4671087" cy="4630215"/>
          </a:xfrm>
          <a:custGeom>
            <a:avLst/>
            <a:gdLst/>
            <a:ahLst/>
            <a:cxnLst/>
            <a:rect l="l" t="t" r="r" b="b"/>
            <a:pathLst>
              <a:path w="4671087" h="4630215">
                <a:moveTo>
                  <a:pt x="0" y="0"/>
                </a:moveTo>
                <a:lnTo>
                  <a:pt x="4671087" y="0"/>
                </a:lnTo>
                <a:lnTo>
                  <a:pt x="4671087" y="4630215"/>
                </a:lnTo>
                <a:lnTo>
                  <a:pt x="0" y="46302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676066" y="1952272"/>
            <a:ext cx="7277675" cy="6401506"/>
            <a:chOff x="0" y="0"/>
            <a:chExt cx="9703567" cy="8535342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925"/>
              <a:ext cx="9703567" cy="1685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10"/>
                </a:lnSpc>
              </a:pPr>
              <a:r>
                <a:rPr lang="en-US" sz="4175" b="1">
                  <a:solidFill>
                    <a:srgbClr val="0E2C4B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A Saga do Deploy Manual: Onde Estamos Hoje?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231186"/>
              <a:ext cx="8956646" cy="505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r>
                <a:rPr lang="en-US" sz="2175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As "dores"</a:t>
              </a:r>
            </a:p>
            <a:p>
              <a:pPr marL="469582" lvl="1" indent="-234791" algn="l">
                <a:lnSpc>
                  <a:spcPts val="3045"/>
                </a:lnSpc>
                <a:buFont typeface="Arial"/>
                <a:buChar char="•"/>
              </a:pPr>
              <a:r>
                <a:rPr lang="en-US" sz="2175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Deploys feitos com kubectl apply -f diretamente no cluster.</a:t>
              </a:r>
            </a:p>
            <a:p>
              <a:pPr marL="469582" lvl="1" indent="-234791" algn="l">
                <a:lnSpc>
                  <a:spcPts val="3045"/>
                </a:lnSpc>
                <a:buFont typeface="Arial"/>
                <a:buChar char="•"/>
              </a:pPr>
              <a:r>
                <a:rPr lang="en-US" sz="2175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Scripts deploy.sh complexos e frágeis.</a:t>
              </a:r>
            </a:p>
            <a:p>
              <a:pPr marL="469582" lvl="1" indent="-234791" algn="l">
                <a:lnSpc>
                  <a:spcPts val="3045"/>
                </a:lnSpc>
                <a:buFont typeface="Arial"/>
                <a:buChar char="•"/>
              </a:pPr>
              <a:r>
                <a:rPr lang="en-US" sz="2175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Inconsistência entre ambientes (Dev, Stage, Prod).</a:t>
              </a:r>
            </a:p>
            <a:p>
              <a:pPr marL="469582" lvl="1" indent="-234791" algn="l">
                <a:lnSpc>
                  <a:spcPts val="3045"/>
                </a:lnSpc>
                <a:buFont typeface="Arial"/>
                <a:buChar char="•"/>
              </a:pPr>
              <a:r>
                <a:rPr lang="en-US" sz="2175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Dificuldade para auditar: "Quem aplicou o quê e quando?"</a:t>
              </a:r>
            </a:p>
            <a:p>
              <a:pPr marL="469582" lvl="1" indent="-234791" algn="l">
                <a:lnSpc>
                  <a:spcPts val="3045"/>
                </a:lnSpc>
                <a:buFont typeface="Arial"/>
                <a:buChar char="•"/>
              </a:pPr>
              <a:r>
                <a:rPr lang="en-US" sz="2175">
                  <a:solidFill>
                    <a:srgbClr val="0E2C4B"/>
                  </a:solidFill>
                  <a:latin typeface="Muli"/>
                  <a:ea typeface="Muli"/>
                  <a:cs typeface="Muli"/>
                  <a:sym typeface="Muli"/>
                </a:rPr>
                <a:t>Rollbacks manuais, tensos e propensos a erros.</a:t>
              </a:r>
            </a:p>
            <a:p>
              <a:pPr algn="l">
                <a:lnSpc>
                  <a:spcPts val="3045"/>
                </a:lnSpc>
              </a:pPr>
              <a:endParaRPr lang="en-US" sz="2175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8964" y="-56256"/>
            <a:ext cx="924490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E2C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GitOps?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9575" y="236488"/>
            <a:ext cx="8674628" cy="9814023"/>
            <a:chOff x="0" y="0"/>
            <a:chExt cx="6939702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39703" cy="7851218"/>
            </a:xfrm>
            <a:custGeom>
              <a:avLst/>
              <a:gdLst/>
              <a:ahLst/>
              <a:cxnLst/>
              <a:rect l="l" t="t" r="r" b="b"/>
              <a:pathLst>
                <a:path w="6939703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3" y="55880"/>
                    <a:pt x="6939703" y="124460"/>
                  </a:cubicBezTo>
                  <a:lnTo>
                    <a:pt x="6939703" y="7726759"/>
                  </a:lnTo>
                  <a:cubicBezTo>
                    <a:pt x="6939703" y="7795338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13797" y="236488"/>
            <a:ext cx="8674628" cy="9814023"/>
            <a:chOff x="0" y="0"/>
            <a:chExt cx="6939702" cy="78512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39703" cy="7851218"/>
            </a:xfrm>
            <a:custGeom>
              <a:avLst/>
              <a:gdLst/>
              <a:ahLst/>
              <a:cxnLst/>
              <a:rect l="l" t="t" r="r" b="b"/>
              <a:pathLst>
                <a:path w="6939703" h="7851218">
                  <a:moveTo>
                    <a:pt x="6815242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815242" y="0"/>
                  </a:lnTo>
                  <a:cubicBezTo>
                    <a:pt x="6883822" y="0"/>
                    <a:pt x="6939703" y="55880"/>
                    <a:pt x="6939703" y="124460"/>
                  </a:cubicBezTo>
                  <a:lnTo>
                    <a:pt x="6939703" y="7726759"/>
                  </a:lnTo>
                  <a:cubicBezTo>
                    <a:pt x="6939703" y="7795338"/>
                    <a:pt x="6883822" y="7851218"/>
                    <a:pt x="6815242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313797" y="4232757"/>
            <a:ext cx="8674628" cy="0"/>
          </a:xfrm>
          <a:prstGeom prst="line">
            <a:avLst/>
          </a:prstGeom>
          <a:ln w="76200" cap="flat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299575" y="4232757"/>
            <a:ext cx="8674628" cy="0"/>
          </a:xfrm>
          <a:prstGeom prst="line">
            <a:avLst/>
          </a:prstGeom>
          <a:ln w="76200" cap="flat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458410" y="1965021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1949" y="1568886"/>
            <a:ext cx="8626476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E se o Git fosse sua Única Fonte da Verdade?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1949" y="4223232"/>
            <a:ext cx="8267531" cy="503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31" lvl="1" indent="-312865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Definição: Uma metodologia para Entrega Contínua (CD) que usa o Git como fonte da verdade para o estado desejado do sistema.</a:t>
            </a:r>
          </a:p>
          <a:p>
            <a:pPr marL="625731" lvl="1" indent="-312865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O estado da sua aplicação/infra é descrito de forma declarativa (Ex: arquivos YAML).</a:t>
            </a:r>
          </a:p>
          <a:p>
            <a:pPr marL="625731" lvl="1" indent="-312865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Esse estado é versionado no Git.</a:t>
            </a:r>
          </a:p>
          <a:p>
            <a:pPr marL="625731" lvl="1" indent="-312865" algn="l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Um agente automatizado garante que o estado real (cluster) espelhe o estado desejado (Git).</a:t>
            </a:r>
          </a:p>
          <a:p>
            <a:pPr algn="l">
              <a:lnSpc>
                <a:spcPts val="4057"/>
              </a:lnSpc>
            </a:pPr>
            <a:endParaRPr lang="en-US" sz="2898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1949" y="80206"/>
            <a:ext cx="8626476" cy="111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6507" b="1">
                <a:solidFill>
                  <a:srgbClr val="0E2C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 que usar GitOps?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980602"/>
            <a:ext cx="6173123" cy="155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0"/>
              </a:lnSpc>
            </a:pPr>
            <a:r>
              <a:rPr lang="en-US" sz="5950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Visão Geral do Argo CD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236376" y="272084"/>
            <a:ext cx="9524255" cy="9814023"/>
            <a:chOff x="0" y="0"/>
            <a:chExt cx="7619404" cy="78512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19404" cy="7851218"/>
            </a:xfrm>
            <a:custGeom>
              <a:avLst/>
              <a:gdLst/>
              <a:ahLst/>
              <a:cxnLst/>
              <a:rect l="l" t="t" r="r" b="b"/>
              <a:pathLst>
                <a:path w="7619404" h="7851218">
                  <a:moveTo>
                    <a:pt x="7494944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494944" y="0"/>
                  </a:lnTo>
                  <a:cubicBezTo>
                    <a:pt x="7563524" y="0"/>
                    <a:pt x="7619404" y="55880"/>
                    <a:pt x="7619404" y="124460"/>
                  </a:cubicBezTo>
                  <a:lnTo>
                    <a:pt x="7619404" y="7726759"/>
                  </a:lnTo>
                  <a:cubicBezTo>
                    <a:pt x="7619404" y="7795338"/>
                    <a:pt x="7563524" y="7851218"/>
                    <a:pt x="7494944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865032" y="1358853"/>
            <a:ext cx="1840773" cy="1840773"/>
          </a:xfrm>
          <a:custGeom>
            <a:avLst/>
            <a:gdLst/>
            <a:ahLst/>
            <a:cxnLst/>
            <a:rect l="l" t="t" r="r" b="b"/>
            <a:pathLst>
              <a:path w="1840773" h="1840773">
                <a:moveTo>
                  <a:pt x="0" y="0"/>
                </a:moveTo>
                <a:lnTo>
                  <a:pt x="1840773" y="0"/>
                </a:lnTo>
                <a:lnTo>
                  <a:pt x="1840773" y="1840773"/>
                </a:lnTo>
                <a:lnTo>
                  <a:pt x="0" y="1840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911192" y="6190121"/>
            <a:ext cx="1748453" cy="1748453"/>
          </a:xfrm>
          <a:custGeom>
            <a:avLst/>
            <a:gdLst/>
            <a:ahLst/>
            <a:cxnLst/>
            <a:rect l="l" t="t" r="r" b="b"/>
            <a:pathLst>
              <a:path w="1748453" h="1748453">
                <a:moveTo>
                  <a:pt x="0" y="0"/>
                </a:moveTo>
                <a:lnTo>
                  <a:pt x="1748453" y="0"/>
                </a:lnTo>
                <a:lnTo>
                  <a:pt x="1748453" y="1748454"/>
                </a:lnTo>
                <a:lnTo>
                  <a:pt x="0" y="1748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4295" y="5176591"/>
            <a:ext cx="570481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O Agente GitOps para Kubernetes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2924" y="6054761"/>
            <a:ext cx="6242570" cy="264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158" lvl="1" indent="-18357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Ferramenta de Entrega Contínua (CD) declarativa, open source e projeto graduado da Cloude Native Computing Foundation.</a:t>
            </a:r>
          </a:p>
          <a:p>
            <a:pPr marL="367158" lvl="1" indent="-18357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Função Principal: Monitora um repositório Git e sincroniza o estado das aplicações no cluster Kubernetes com os manifestos no Git.</a:t>
            </a:r>
          </a:p>
          <a:p>
            <a:pPr marL="367158" lvl="1" indent="-183579" algn="l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Oferece uma interface visual para observar o status dos deploys.</a:t>
            </a:r>
          </a:p>
          <a:p>
            <a:pPr algn="ctr">
              <a:lnSpc>
                <a:spcPts val="2380"/>
              </a:lnSpc>
            </a:pPr>
            <a:endParaRPr lang="en-US" sz="17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59645" y="1298019"/>
            <a:ext cx="465977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ArgoCD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92111" y="6130093"/>
            <a:ext cx="465977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CNCF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919" y="236488"/>
            <a:ext cx="5436128" cy="9814023"/>
            <a:chOff x="0" y="0"/>
            <a:chExt cx="4762500" cy="8597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62500" cy="8597900"/>
            </a:xfrm>
            <a:custGeom>
              <a:avLst/>
              <a:gdLst/>
              <a:ahLst/>
              <a:cxnLst/>
              <a:rect l="l" t="t" r="r" b="b"/>
              <a:pathLst>
                <a:path w="4762500" h="85979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3"/>
              <a:stretch>
                <a:fillRect l="-10177" r="-101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flipH="1">
            <a:off x="6461347" y="8584208"/>
            <a:ext cx="3651821" cy="1267486"/>
          </a:xfrm>
          <a:custGeom>
            <a:avLst/>
            <a:gdLst/>
            <a:ahLst/>
            <a:cxnLst/>
            <a:rect l="l" t="t" r="r" b="b"/>
            <a:pathLst>
              <a:path w="3651821" h="1267486">
                <a:moveTo>
                  <a:pt x="3651822" y="0"/>
                </a:moveTo>
                <a:lnTo>
                  <a:pt x="0" y="0"/>
                </a:lnTo>
                <a:lnTo>
                  <a:pt x="0" y="1267487"/>
                </a:lnTo>
                <a:lnTo>
                  <a:pt x="3651822" y="1267487"/>
                </a:lnTo>
                <a:lnTo>
                  <a:pt x="3651822" y="0"/>
                </a:lnTo>
                <a:close/>
              </a:path>
            </a:pathLst>
          </a:custGeom>
          <a:blipFill>
            <a:blip r:embed="rId4">
              <a:alphaModFix amt="51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077188" y="1028700"/>
            <a:ext cx="10182112" cy="3018096"/>
            <a:chOff x="0" y="0"/>
            <a:chExt cx="13576150" cy="4024129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3576150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1">
                  <a:solidFill>
                    <a:srgbClr val="0E2C4B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Pipeline GitOps na Prática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69209"/>
              <a:ext cx="12751386" cy="549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 b="1">
                  <a:solidFill>
                    <a:srgbClr val="0E2C4B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A Jornada: Do git push ao Cluster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077188" y="4239195"/>
            <a:ext cx="8479471" cy="388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(Fluxo):Desenvolvedor: Altera a configuração da aplicação (ex: versão da imagem) e abre um Pull Request (PR).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Revisão: O time revisa e aprova o PR.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Merge: O código é mesclado na branch principal (main ou develop).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Detecção: ArgoCD detecta a mudança no repositório Git.</a:t>
            </a:r>
          </a:p>
          <a:p>
            <a:pPr marL="474979" lvl="1" indent="-237490" algn="l">
              <a:lnSpc>
                <a:spcPts val="3079"/>
              </a:lnSpc>
              <a:buAutoNum type="arabicPeriod"/>
            </a:pPr>
            <a:r>
              <a:rPr lang="en-US" sz="2199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Sincronização: ArgoCD compara o estado do Git com o do cluster e aplica a diferença.</a:t>
            </a:r>
          </a:p>
          <a:p>
            <a:pPr marL="474980" lvl="1" indent="-237490" algn="l">
              <a:lnSpc>
                <a:spcPts val="3079"/>
              </a:lnSpc>
              <a:buAutoNum type="arabicPeriod"/>
            </a:pPr>
            <a:r>
              <a:rPr lang="en-US" sz="22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Pronto! A aplicação é atualizada automaticamente.</a:t>
            </a:r>
          </a:p>
          <a:p>
            <a:pPr algn="l">
              <a:lnSpc>
                <a:spcPts val="3079"/>
              </a:lnSpc>
            </a:pPr>
            <a:endParaRPr lang="en-US" sz="22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7012" y="472977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8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22134" y="4089606"/>
            <a:ext cx="4661774" cy="2622248"/>
          </a:xfrm>
          <a:custGeom>
            <a:avLst/>
            <a:gdLst/>
            <a:ahLst/>
            <a:cxnLst/>
            <a:rect l="l" t="t" r="r" b="b"/>
            <a:pathLst>
              <a:path w="4661774" h="2622248">
                <a:moveTo>
                  <a:pt x="0" y="0"/>
                </a:moveTo>
                <a:lnTo>
                  <a:pt x="4661774" y="0"/>
                </a:lnTo>
                <a:lnTo>
                  <a:pt x="4661774" y="2622247"/>
                </a:lnTo>
                <a:lnTo>
                  <a:pt x="0" y="262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1557" y="6711853"/>
            <a:ext cx="5998129" cy="2954079"/>
          </a:xfrm>
          <a:custGeom>
            <a:avLst/>
            <a:gdLst/>
            <a:ahLst/>
            <a:cxnLst/>
            <a:rect l="l" t="t" r="r" b="b"/>
            <a:pathLst>
              <a:path w="5998129" h="2954079">
                <a:moveTo>
                  <a:pt x="0" y="0"/>
                </a:moveTo>
                <a:lnTo>
                  <a:pt x="5998129" y="0"/>
                </a:lnTo>
                <a:lnTo>
                  <a:pt x="5998129" y="2954079"/>
                </a:lnTo>
                <a:lnTo>
                  <a:pt x="0" y="2954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840137" y="1590943"/>
            <a:ext cx="7714897" cy="753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Existem algumas diferenças essenciais entre GitOps e DevOps. Primeiro, o GitOps depende muito da automação e de ferramentas para gerenciar e implantar alterações de código, enquanto o DevOps se concentra mais na comunicação e na colaboração entre as equipes. Além disso, o GitOps é normalmente usado em conjunto com tecnologias de conteinerização, como o Kubernetes, enquanto o DevOps pode ser usado com qualquer tipo de aplicação.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O GitOps é um branch do DevOps que se concentra no uso de repositórios de código Git para gerenciar implantações de infraestrutura e código de aplicações. A principal diferença entre os dois é que, no GitOps, o repositório Git é a fonte da verdade para o estado de implantação, enquanto no DevOps, são os arquivos de configuração da aplicação ou do servidor.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E2C4B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1557" y="1249503"/>
            <a:ext cx="7929156" cy="31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Qual a diferença entre GitOps e DevOps?</a:t>
            </a:r>
          </a:p>
        </p:txBody>
      </p:sp>
      <p:sp>
        <p:nvSpPr>
          <p:cNvPr id="8" name="Freeform 8"/>
          <p:cNvSpPr/>
          <p:nvPr/>
        </p:nvSpPr>
        <p:spPr>
          <a:xfrm>
            <a:off x="753957" y="6864253"/>
            <a:ext cx="5998129" cy="2954079"/>
          </a:xfrm>
          <a:custGeom>
            <a:avLst/>
            <a:gdLst/>
            <a:ahLst/>
            <a:cxnLst/>
            <a:rect l="l" t="t" r="r" b="b"/>
            <a:pathLst>
              <a:path w="5998129" h="2954079">
                <a:moveTo>
                  <a:pt x="0" y="0"/>
                </a:moveTo>
                <a:lnTo>
                  <a:pt x="5998129" y="0"/>
                </a:lnTo>
                <a:lnTo>
                  <a:pt x="5998129" y="2954079"/>
                </a:lnTo>
                <a:lnTo>
                  <a:pt x="0" y="29540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7784" y="128658"/>
            <a:ext cx="9381148" cy="9814023"/>
            <a:chOff x="0" y="0"/>
            <a:chExt cx="7504918" cy="78512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04919" cy="7851218"/>
            </a:xfrm>
            <a:custGeom>
              <a:avLst/>
              <a:gdLst/>
              <a:ahLst/>
              <a:cxnLst/>
              <a:rect l="l" t="t" r="r" b="b"/>
              <a:pathLst>
                <a:path w="7504919" h="7851218">
                  <a:moveTo>
                    <a:pt x="7380458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80459" y="0"/>
                  </a:lnTo>
                  <a:cubicBezTo>
                    <a:pt x="7449038" y="0"/>
                    <a:pt x="7504919" y="55880"/>
                    <a:pt x="7504919" y="124460"/>
                  </a:cubicBezTo>
                  <a:lnTo>
                    <a:pt x="7504919" y="7726759"/>
                  </a:lnTo>
                  <a:cubicBezTo>
                    <a:pt x="7504919" y="7795338"/>
                    <a:pt x="7449038" y="7851218"/>
                    <a:pt x="7380459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9246500" y="3923870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9276162" y="1635964"/>
            <a:ext cx="771489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Confiabilidade</a:t>
            </a: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: O Git é a fonte da verdade, eliminando desvios de configuração.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1557" y="1249503"/>
            <a:ext cx="7929156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Por que usar GitOps?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557" y="8645525"/>
            <a:ext cx="55530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>
                <a:solidFill>
                  <a:srgbClr val="0E2C4B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Benefícios Reais da Abordagem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46500" y="2870404"/>
            <a:ext cx="771489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Velocidade e Produtividade: </a:t>
            </a: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Desenvolvedores focam em código, não em processos de deploy.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246500" y="2689430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9276162" y="4102669"/>
            <a:ext cx="7714897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Segurança e Auditoria: </a:t>
            </a: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Todo deploy é um commit rastreável e reversível com git revert.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76162" y="5148191"/>
            <a:ext cx="7608465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Recuperação de Desastres:</a:t>
            </a:r>
            <a:r>
              <a:rPr lang="en-US" sz="2400">
                <a:solidFill>
                  <a:srgbClr val="0E2C4B"/>
                </a:solidFill>
                <a:latin typeface="Muli"/>
                <a:ea typeface="Muli"/>
                <a:cs typeface="Muli"/>
                <a:sym typeface="Muli"/>
              </a:rPr>
              <a:t> Para restaurar um ambiente, basta apontar o ArgoCD para o repositório Git.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9246500" y="5031914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9246500" y="6707020"/>
            <a:ext cx="7638127" cy="0"/>
          </a:xfrm>
          <a:prstGeom prst="line">
            <a:avLst/>
          </a:prstGeom>
          <a:ln w="76200" cap="rnd">
            <a:solidFill>
              <a:srgbClr val="F2F3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9289633" y="7017390"/>
            <a:ext cx="7924014" cy="40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E2C4B"/>
                </a:solidFill>
                <a:latin typeface="Muli Bold"/>
                <a:ea typeface="Muli Bold"/>
                <a:cs typeface="Muli Bold"/>
                <a:sym typeface="Muli Bold"/>
              </a:rPr>
              <a:t>Melhor Experiência do Desenvolvedor (DevEx).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6524" y="1820079"/>
            <a:ext cx="9731476" cy="7896560"/>
            <a:chOff x="0" y="0"/>
            <a:chExt cx="12975301" cy="10528746"/>
          </a:xfrm>
        </p:grpSpPr>
        <p:sp>
          <p:nvSpPr>
            <p:cNvPr id="3" name="Freeform 3"/>
            <p:cNvSpPr/>
            <p:nvPr/>
          </p:nvSpPr>
          <p:spPr>
            <a:xfrm>
              <a:off x="4931912" y="7737020"/>
              <a:ext cx="8043389" cy="2791726"/>
            </a:xfrm>
            <a:custGeom>
              <a:avLst/>
              <a:gdLst/>
              <a:ahLst/>
              <a:cxnLst/>
              <a:rect l="l" t="t" r="r" b="b"/>
              <a:pathLst>
                <a:path w="8043389" h="2791726">
                  <a:moveTo>
                    <a:pt x="0" y="0"/>
                  </a:moveTo>
                  <a:lnTo>
                    <a:pt x="8043389" y="0"/>
                  </a:lnTo>
                  <a:lnTo>
                    <a:pt x="8043389" y="2791726"/>
                  </a:lnTo>
                  <a:lnTo>
                    <a:pt x="0" y="2791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8511403"/>
              <a:ext cx="4931912" cy="1711784"/>
            </a:xfrm>
            <a:custGeom>
              <a:avLst/>
              <a:gdLst/>
              <a:ahLst/>
              <a:cxnLst/>
              <a:rect l="l" t="t" r="r" b="b"/>
              <a:pathLst>
                <a:path w="4931912" h="1711784">
                  <a:moveTo>
                    <a:pt x="4931912" y="0"/>
                  </a:moveTo>
                  <a:lnTo>
                    <a:pt x="0" y="0"/>
                  </a:lnTo>
                  <a:lnTo>
                    <a:pt x="0" y="1711785"/>
                  </a:lnTo>
                  <a:lnTo>
                    <a:pt x="4931912" y="1711785"/>
                  </a:lnTo>
                  <a:lnTo>
                    <a:pt x="4931912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1236415" y="0"/>
              <a:ext cx="8816962" cy="881696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id="7" name="Freeform 7"/>
            <p:cNvSpPr/>
            <p:nvPr/>
          </p:nvSpPr>
          <p:spPr>
            <a:xfrm>
              <a:off x="1961621" y="964247"/>
              <a:ext cx="8928296" cy="9157227"/>
            </a:xfrm>
            <a:custGeom>
              <a:avLst/>
              <a:gdLst/>
              <a:ahLst/>
              <a:cxnLst/>
              <a:rect l="l" t="t" r="r" b="b"/>
              <a:pathLst>
                <a:path w="8928296" h="9157227">
                  <a:moveTo>
                    <a:pt x="0" y="0"/>
                  </a:moveTo>
                  <a:lnTo>
                    <a:pt x="8928296" y="0"/>
                  </a:lnTo>
                  <a:lnTo>
                    <a:pt x="8928296" y="9157226"/>
                  </a:lnTo>
                  <a:lnTo>
                    <a:pt x="0" y="9157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028700" y="4171950"/>
            <a:ext cx="7257023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0"/>
              </a:lnSpc>
            </a:pPr>
            <a:r>
              <a:rPr lang="en-US" sz="6475" b="1">
                <a:solidFill>
                  <a:srgbClr val="0E2C4B"/>
                </a:solidFill>
                <a:latin typeface="Muli Ultra-Bold"/>
                <a:ea typeface="Muli Ultra-Bold"/>
                <a:cs typeface="Muli Ultra-Bold"/>
                <a:sym typeface="Muli Ultra-Bold"/>
              </a:rPr>
              <a:t>Benefícios do GitOps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Tecnologia no Trabalho</dc:title>
  <cp:revision>17</cp:revision>
  <dcterms:created xsi:type="dcterms:W3CDTF">2006-08-16T00:00:00Z</dcterms:created>
  <dcterms:modified xsi:type="dcterms:W3CDTF">2025-06-10T00:38:29Z</dcterms:modified>
  <dc:identifier>DAGp4b7vYVg</dc:identifier>
</cp:coreProperties>
</file>